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7" r:id="rId4"/>
    <p:sldId id="257" r:id="rId5"/>
    <p:sldId id="263" r:id="rId6"/>
    <p:sldId id="268" r:id="rId7"/>
    <p:sldId id="265" r:id="rId8"/>
    <p:sldId id="260" r:id="rId9"/>
    <p:sldId id="270" r:id="rId10"/>
    <p:sldId id="266" r:id="rId11"/>
    <p:sldId id="269" r:id="rId12"/>
    <p:sldId id="262" r:id="rId13"/>
    <p:sldId id="273" r:id="rId14"/>
    <p:sldId id="276" r:id="rId15"/>
    <p:sldId id="271" r:id="rId1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99"/>
    <a:srgbClr val="FF3399"/>
    <a:srgbClr val="FFFFCC"/>
    <a:srgbClr val="00FFFF"/>
    <a:srgbClr val="CC0099"/>
    <a:srgbClr val="990033"/>
    <a:srgbClr val="CC9900"/>
    <a:srgbClr val="FFFF99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01DA-29BB-41E8-B522-D2FBBB721F5D}" type="datetimeFigureOut">
              <a:rPr lang="id-ID" smtClean="0"/>
              <a:t>21/10/2020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DD65-BD57-4ABE-8C52-C5BC01E323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5687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01DA-29BB-41E8-B522-D2FBBB721F5D}" type="datetimeFigureOut">
              <a:rPr lang="id-ID" smtClean="0"/>
              <a:t>21/10/2020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DD65-BD57-4ABE-8C52-C5BC01E323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22497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01DA-29BB-41E8-B522-D2FBBB721F5D}" type="datetimeFigureOut">
              <a:rPr lang="id-ID" smtClean="0"/>
              <a:t>21/10/2020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DD65-BD57-4ABE-8C52-C5BC01E323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91641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01DA-29BB-41E8-B522-D2FBBB721F5D}" type="datetimeFigureOut">
              <a:rPr lang="id-ID" smtClean="0"/>
              <a:t>21/10/2020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DD65-BD57-4ABE-8C52-C5BC01E323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2310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01DA-29BB-41E8-B522-D2FBBB721F5D}" type="datetimeFigureOut">
              <a:rPr lang="id-ID" smtClean="0"/>
              <a:t>21/10/2020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DD65-BD57-4ABE-8C52-C5BC01E323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4000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01DA-29BB-41E8-B522-D2FBBB721F5D}" type="datetimeFigureOut">
              <a:rPr lang="id-ID" smtClean="0"/>
              <a:t>21/10/2020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DD65-BD57-4ABE-8C52-C5BC01E323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05312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01DA-29BB-41E8-B522-D2FBBB721F5D}" type="datetimeFigureOut">
              <a:rPr lang="id-ID" smtClean="0"/>
              <a:t>21/10/2020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DD65-BD57-4ABE-8C52-C5BC01E323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66777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01DA-29BB-41E8-B522-D2FBBB721F5D}" type="datetimeFigureOut">
              <a:rPr lang="id-ID" smtClean="0"/>
              <a:t>21/10/2020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DD65-BD57-4ABE-8C52-C5BC01E323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88619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01DA-29BB-41E8-B522-D2FBBB721F5D}" type="datetimeFigureOut">
              <a:rPr lang="id-ID" smtClean="0"/>
              <a:t>21/10/2020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DD65-BD57-4ABE-8C52-C5BC01E323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84654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01DA-29BB-41E8-B522-D2FBBB721F5D}" type="datetimeFigureOut">
              <a:rPr lang="id-ID" smtClean="0"/>
              <a:t>21/10/2020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DD65-BD57-4ABE-8C52-C5BC01E323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51171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01DA-29BB-41E8-B522-D2FBBB721F5D}" type="datetimeFigureOut">
              <a:rPr lang="id-ID" smtClean="0"/>
              <a:t>21/10/2020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DD65-BD57-4ABE-8C52-C5BC01E323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25532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E01DA-29BB-41E8-B522-D2FBBB721F5D}" type="datetimeFigureOut">
              <a:rPr lang="id-ID" smtClean="0"/>
              <a:t>21/10/2020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4DD65-BD57-4ABE-8C52-C5BC01E323A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7988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3240" y="0"/>
            <a:ext cx="1229523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3105" y="524421"/>
            <a:ext cx="11319310" cy="175432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36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REVITALISASI PENDIDIKAN VOKASI BIDANG TATA RIAS MELALUI OPTIMALISASI SOFTSKILL KEWIRAUSAHAAN</a:t>
            </a:r>
            <a:endParaRPr lang="id-ID" sz="36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36792" y="3127727"/>
            <a:ext cx="4911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TRISNANI WIDOWATI</a:t>
            </a:r>
            <a:endParaRPr lang="id-ID" sz="3200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5114" y="4619744"/>
            <a:ext cx="11238529" cy="18158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800" dirty="0" smtClean="0">
                <a:solidFill>
                  <a:schemeClr val="accent6"/>
                </a:solidFill>
                <a:latin typeface="Arial Black" panose="020B0A04020102020204" pitchFamily="34" charset="0"/>
              </a:rPr>
              <a:t>SEMINAR NASIONAL BOGA, BUSANA, RIAS </a:t>
            </a:r>
          </a:p>
          <a:p>
            <a:r>
              <a:rPr lang="id-ID" sz="2800" dirty="0" smtClean="0">
                <a:solidFill>
                  <a:schemeClr val="accent6"/>
                </a:solidFill>
                <a:latin typeface="Arial Black" panose="020B0A04020102020204" pitchFamily="34" charset="0"/>
              </a:rPr>
              <a:t>JURUSAN PENDIDIKAN TEKNIK BOGA DAN BUSANA FAKULTAS TEKNIK UNIVERSITAS NEGERI YOGYAKARTA</a:t>
            </a:r>
          </a:p>
          <a:p>
            <a:pPr algn="ctr"/>
            <a:r>
              <a:rPr lang="id-ID" sz="2800" dirty="0" smtClean="0">
                <a:solidFill>
                  <a:schemeClr val="accent6"/>
                </a:solidFill>
                <a:latin typeface="Arial Black" panose="020B0A04020102020204" pitchFamily="34" charset="0"/>
              </a:rPr>
              <a:t>24 OKTOBER 2020</a:t>
            </a:r>
            <a:endParaRPr lang="id-ID" sz="2800" dirty="0">
              <a:solidFill>
                <a:schemeClr val="accent6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42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92631" y="752281"/>
            <a:ext cx="3308919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CC0099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SOFT SKILLS </a:t>
            </a:r>
            <a:endParaRPr lang="id-ID" sz="3200" dirty="0">
              <a:solidFill>
                <a:srgbClr val="CC0099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93337" y="656907"/>
            <a:ext cx="509995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kemampuan</a:t>
            </a:r>
            <a:r>
              <a:rPr lang="en-US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non-</a:t>
            </a:r>
            <a:r>
              <a:rPr lang="en-US" sz="28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teknis</a:t>
            </a:r>
            <a:r>
              <a:rPr lang="en-US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id-ID" sz="28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/ elemen non akademik </a:t>
            </a:r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yang </a:t>
            </a:r>
            <a:r>
              <a:rPr lang="en-US" sz="28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secara</a:t>
            </a:r>
            <a:r>
              <a:rPr lang="en-US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alami</a:t>
            </a:r>
            <a:r>
              <a:rPr lang="en-US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ada</a:t>
            </a:r>
            <a:r>
              <a:rPr lang="en-US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pada</a:t>
            </a:r>
            <a:r>
              <a:rPr lang="en-US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diri</a:t>
            </a:r>
            <a:r>
              <a:rPr lang="en-US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seseorang</a:t>
            </a:r>
            <a:endParaRPr lang="id-ID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3896863" y="811091"/>
            <a:ext cx="394635" cy="467153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ectangle 9"/>
          <p:cNvSpPr/>
          <p:nvPr/>
        </p:nvSpPr>
        <p:spPr>
          <a:xfrm>
            <a:off x="347583" y="2899655"/>
            <a:ext cx="8675324" cy="523220"/>
          </a:xfrm>
          <a:prstGeom prst="rect">
            <a:avLst/>
          </a:prstGeom>
          <a:solidFill>
            <a:srgbClr val="CC0099"/>
          </a:solidFill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komunikasi</a:t>
            </a:r>
            <a:r>
              <a:rPr lang="en-US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kepemimpinan</a:t>
            </a:r>
            <a:r>
              <a:rPr lang="en-US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dan</a:t>
            </a:r>
            <a:r>
              <a:rPr lang="en-US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sosialisasi</a:t>
            </a:r>
            <a:endParaRPr lang="id-ID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9412" y="0"/>
            <a:ext cx="3052588" cy="6867625"/>
          </a:xfrm>
          <a:prstGeom prst="rect">
            <a:avLst/>
          </a:prstGeom>
        </p:spPr>
      </p:pic>
      <p:sp>
        <p:nvSpPr>
          <p:cNvPr id="12" name="Right Arrow 11"/>
          <p:cNvSpPr/>
          <p:nvPr/>
        </p:nvSpPr>
        <p:spPr>
          <a:xfrm rot="5400000">
            <a:off x="6172414" y="2375755"/>
            <a:ext cx="381608" cy="57567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Rectangle 12"/>
          <p:cNvSpPr/>
          <p:nvPr/>
        </p:nvSpPr>
        <p:spPr>
          <a:xfrm>
            <a:off x="277264" y="5276998"/>
            <a:ext cx="8803896" cy="954107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id-ID" sz="2800" dirty="0" smtClean="0">
                <a:solidFill>
                  <a:srgbClr val="CC0099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KESUKSESAN ditentukan 20 </a:t>
            </a:r>
            <a:r>
              <a:rPr lang="id-ID" sz="2800" dirty="0">
                <a:solidFill>
                  <a:srgbClr val="CC0099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% </a:t>
            </a:r>
            <a:r>
              <a:rPr lang="id-ID" sz="2800" dirty="0" smtClean="0">
                <a:solidFill>
                  <a:srgbClr val="CC0099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hard </a:t>
            </a:r>
            <a:r>
              <a:rPr lang="id-ID" sz="2800" dirty="0">
                <a:solidFill>
                  <a:srgbClr val="CC0099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skills </a:t>
            </a:r>
            <a:r>
              <a:rPr lang="id-ID" sz="2800" dirty="0" smtClean="0">
                <a:solidFill>
                  <a:srgbClr val="CC0099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&amp; </a:t>
            </a:r>
            <a:r>
              <a:rPr lang="id-ID" sz="2800" dirty="0">
                <a:solidFill>
                  <a:srgbClr val="CC0099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sisanya 80 % </a:t>
            </a:r>
            <a:r>
              <a:rPr lang="id-ID" sz="2800" dirty="0" smtClean="0">
                <a:solidFill>
                  <a:srgbClr val="CC0099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soft </a:t>
            </a:r>
            <a:r>
              <a:rPr lang="id-ID" sz="2800" dirty="0">
                <a:solidFill>
                  <a:srgbClr val="CC0099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skills </a:t>
            </a:r>
            <a:endParaRPr lang="id-ID" sz="2800" dirty="0">
              <a:solidFill>
                <a:srgbClr val="CC0099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98415" y="3991354"/>
            <a:ext cx="326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dirty="0" smtClean="0">
                <a:solidFill>
                  <a:srgbClr val="FFFFCC"/>
                </a:solidFill>
                <a:latin typeface="Arial Black" panose="020B0A04020102020204" pitchFamily="34" charset="0"/>
              </a:rPr>
              <a:t>dilatih/diasah</a:t>
            </a:r>
            <a:endParaRPr lang="id-ID" sz="3200" dirty="0">
              <a:solidFill>
                <a:srgbClr val="FFFFCC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Right Arrow 14"/>
          <p:cNvSpPr/>
          <p:nvPr/>
        </p:nvSpPr>
        <p:spPr>
          <a:xfrm rot="5400000">
            <a:off x="4252174" y="3414595"/>
            <a:ext cx="381608" cy="57567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ight Arrow 15"/>
          <p:cNvSpPr/>
          <p:nvPr/>
        </p:nvSpPr>
        <p:spPr>
          <a:xfrm rot="5400000">
            <a:off x="4314739" y="4611327"/>
            <a:ext cx="381608" cy="57567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6894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" y="140920"/>
            <a:ext cx="12191999" cy="657615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d-ID" sz="2400" dirty="0" smtClean="0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7 </a:t>
            </a:r>
            <a:r>
              <a:rPr lang="en-US" sz="2400" dirty="0" smtClean="0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soft </a:t>
            </a:r>
            <a:r>
              <a:rPr lang="en-US" sz="2400" dirty="0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skills yang </a:t>
            </a:r>
            <a:r>
              <a:rPr lang="en-US" sz="2400" dirty="0" err="1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harus</a:t>
            </a:r>
            <a:r>
              <a:rPr lang="en-US" sz="2400" dirty="0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dimiliki</a:t>
            </a:r>
            <a:r>
              <a:rPr lang="en-US" sz="2400" dirty="0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pencari</a:t>
            </a:r>
            <a:r>
              <a:rPr lang="en-US" sz="2400" dirty="0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kerja</a:t>
            </a:r>
            <a:r>
              <a:rPr lang="en-US" sz="2400" dirty="0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atau</a:t>
            </a:r>
            <a:r>
              <a:rPr lang="en-US" sz="2400" dirty="0" smtClean="0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seseorang</a:t>
            </a:r>
            <a:r>
              <a:rPr lang="en-US" sz="2400" dirty="0" smtClean="0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2400" dirty="0" smtClean="0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mengembangkan</a:t>
            </a:r>
            <a:r>
              <a:rPr lang="en-US" sz="2400" dirty="0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kariernya</a:t>
            </a:r>
            <a:r>
              <a:rPr lang="en-US" sz="2400" dirty="0">
                <a:solidFill>
                  <a:srgbClr val="FFFFCC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:</a:t>
            </a:r>
            <a:endParaRPr lang="id-ID" sz="2400" dirty="0">
              <a:solidFill>
                <a:srgbClr val="FFFFCC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2400" dirty="0" err="1">
                <a:solidFill>
                  <a:srgbClr val="0070C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Keterampilan</a:t>
            </a:r>
            <a:r>
              <a:rPr lang="en-US" sz="2400" dirty="0">
                <a:solidFill>
                  <a:srgbClr val="0070C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berkomunikasi</a:t>
            </a:r>
            <a:r>
              <a:rPr lang="en-US" sz="2400" dirty="0">
                <a:solidFill>
                  <a:srgbClr val="0070C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communicative skills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) </a:t>
            </a:r>
            <a:r>
              <a:rPr lang="id-ID" sz="2400" dirty="0" smtClean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: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kemampuan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bernegosiasi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kemampuan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persuasi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kelancaran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presentasi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berbicara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depan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umum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(public speaking), 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membaca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body language (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bahasa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tubuh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lawan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bicara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, </a:t>
            </a:r>
            <a:r>
              <a:rPr lang="id-ID" sz="2400" dirty="0" smtClean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&amp;</a:t>
            </a: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kemampuan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menggunakan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komunikasi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non-verbal (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seperti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intonasi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nada, 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gestur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tangan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ekspresi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wajah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dsb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);</a:t>
            </a:r>
            <a:endParaRPr lang="id-ID" sz="2400" dirty="0">
              <a:solidFill>
                <a:srgbClr val="FFFF00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Keterampilan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berpikir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id-ID" sz="2400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kritis </a:t>
            </a:r>
            <a:r>
              <a:rPr lang="id-ID" sz="2400" dirty="0" smtClean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&amp;</a:t>
            </a:r>
            <a:r>
              <a:rPr lang="en-US" sz="2400" dirty="0" smtClean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menyelesaikan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masalah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(</a:t>
            </a:r>
            <a:r>
              <a:rPr lang="en-US" sz="2400" i="1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thinking skills and problem solving skills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) </a:t>
            </a:r>
            <a:r>
              <a:rPr lang="id-ID" sz="2400" dirty="0" smtClean="0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: </a:t>
            </a:r>
            <a:r>
              <a:rPr lang="en-US" sz="2400" dirty="0" err="1" smtClean="0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kreativitas</a:t>
            </a:r>
            <a:r>
              <a:rPr lang="en-US" sz="2400" dirty="0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fleksibilitas</a:t>
            </a:r>
            <a:r>
              <a:rPr lang="en-US" sz="2400" dirty="0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tingginya</a:t>
            </a:r>
            <a:r>
              <a:rPr lang="en-US" sz="2400" dirty="0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rasa </a:t>
            </a:r>
            <a:r>
              <a:rPr lang="en-US" sz="2400" dirty="0" err="1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ingin</a:t>
            </a:r>
            <a:r>
              <a:rPr lang="en-US" sz="2400" dirty="0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tahu</a:t>
            </a:r>
            <a:r>
              <a:rPr lang="en-US" sz="2400" dirty="0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kemauan</a:t>
            </a:r>
            <a:r>
              <a:rPr lang="en-US" sz="2400" dirty="0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belajar</a:t>
            </a:r>
            <a:r>
              <a:rPr lang="en-US" sz="2400" dirty="0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hal</a:t>
            </a:r>
            <a:r>
              <a:rPr lang="en-US" sz="2400" dirty="0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baru</a:t>
            </a:r>
            <a:r>
              <a:rPr lang="en-US" sz="2400" dirty="0" smtClean="0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,</a:t>
            </a:r>
            <a:r>
              <a:rPr lang="id-ID" sz="2400" dirty="0" smtClean="0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&amp;</a:t>
            </a:r>
            <a:r>
              <a:rPr lang="en-US" sz="2400" dirty="0" smtClean="0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kemampuan</a:t>
            </a:r>
            <a:r>
              <a:rPr lang="en-US" sz="2400" dirty="0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memecahkan</a:t>
            </a:r>
            <a:r>
              <a:rPr lang="en-US" sz="2400" dirty="0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masalah</a:t>
            </a:r>
            <a:r>
              <a:rPr lang="en-US" sz="2400" dirty="0">
                <a:solidFill>
                  <a:schemeClr val="accent2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endParaRPr lang="id-ID" sz="2400" dirty="0">
              <a:solidFill>
                <a:schemeClr val="accent2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2400" dirty="0" err="1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Kekuatan</a:t>
            </a:r>
            <a:r>
              <a:rPr lang="en-US" sz="2400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400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sz="2400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team work force</a:t>
            </a:r>
            <a:r>
              <a:rPr lang="en-US" sz="2400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d-ID" sz="2400" dirty="0">
              <a:solidFill>
                <a:srgbClr val="FF0000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2400" dirty="0" err="1">
                <a:solidFill>
                  <a:schemeClr val="accent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Belajar</a:t>
            </a:r>
            <a:r>
              <a:rPr lang="en-US" sz="2400" dirty="0">
                <a:solidFill>
                  <a:schemeClr val="accent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sepanjang</a:t>
            </a:r>
            <a:r>
              <a:rPr lang="en-US" sz="2400" dirty="0">
                <a:solidFill>
                  <a:schemeClr val="accent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hayat</a:t>
            </a:r>
            <a:r>
              <a:rPr lang="en-US" sz="2400" dirty="0">
                <a:solidFill>
                  <a:schemeClr val="accent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dirty="0" smtClean="0">
                <a:solidFill>
                  <a:schemeClr val="accent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n-US" sz="2400" dirty="0" smtClean="0">
                <a:solidFill>
                  <a:schemeClr val="accent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pengelolaan</a:t>
            </a:r>
            <a:r>
              <a:rPr lang="en-US" sz="2400" dirty="0">
                <a:solidFill>
                  <a:schemeClr val="accent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sz="2400" dirty="0">
                <a:solidFill>
                  <a:schemeClr val="accent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solidFill>
                  <a:schemeClr val="accent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life-long learning and information management</a:t>
            </a:r>
            <a:r>
              <a:rPr lang="en-US" sz="2400" dirty="0">
                <a:solidFill>
                  <a:schemeClr val="accent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d-ID" sz="2400" dirty="0">
              <a:solidFill>
                <a:schemeClr val="accent5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+mj-lt"/>
              <a:buAutoNum type="arabicPeriod"/>
            </a:pPr>
            <a:r>
              <a:rPr lang="en-US" sz="2400" dirty="0" err="1">
                <a:solidFill>
                  <a:srgbClr val="00B05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Keterampilan</a:t>
            </a:r>
            <a:r>
              <a:rPr lang="en-US" sz="2400" dirty="0">
                <a:solidFill>
                  <a:srgbClr val="00B05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wirausaha</a:t>
            </a:r>
            <a:r>
              <a:rPr lang="en-US" sz="2400" dirty="0">
                <a:solidFill>
                  <a:srgbClr val="00B05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solidFill>
                  <a:srgbClr val="00B05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entrepreneur skill</a:t>
            </a:r>
            <a:r>
              <a:rPr lang="en-US" sz="2400" dirty="0">
                <a:solidFill>
                  <a:srgbClr val="00B05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d-ID" sz="2400" dirty="0">
              <a:solidFill>
                <a:srgbClr val="00B050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+mj-lt"/>
              <a:buAutoNum type="arabicPeriod"/>
            </a:pPr>
            <a:r>
              <a:rPr lang="en-US" sz="2400" dirty="0" err="1">
                <a:solidFill>
                  <a:srgbClr val="00FFFF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Etika</a:t>
            </a:r>
            <a:r>
              <a:rPr lang="en-US" sz="2400" dirty="0">
                <a:solidFill>
                  <a:srgbClr val="00FFFF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moral, </a:t>
            </a:r>
            <a:r>
              <a:rPr lang="en-US" sz="2400" dirty="0" err="1">
                <a:solidFill>
                  <a:srgbClr val="00FFFF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solidFill>
                  <a:srgbClr val="00FFFF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FFFF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profesionalisme</a:t>
            </a:r>
            <a:r>
              <a:rPr lang="en-US" sz="2400" dirty="0">
                <a:solidFill>
                  <a:srgbClr val="00FFFF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solidFill>
                  <a:srgbClr val="00FFFF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ethics, moral and professionalism</a:t>
            </a:r>
            <a:r>
              <a:rPr lang="en-US" sz="2400" dirty="0">
                <a:solidFill>
                  <a:srgbClr val="00FFFF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d-ID" sz="2400" dirty="0">
              <a:solidFill>
                <a:srgbClr val="00FFFF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+mj-lt"/>
              <a:buAutoNum type="arabicPeriod"/>
            </a:pPr>
            <a:r>
              <a:rPr lang="en-US" sz="2400" dirty="0" err="1">
                <a:solidFill>
                  <a:srgbClr val="FF3399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Keterampilan</a:t>
            </a:r>
            <a:r>
              <a:rPr lang="en-US" sz="2400" dirty="0">
                <a:solidFill>
                  <a:srgbClr val="FF3399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3399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kepemimpinan</a:t>
            </a:r>
            <a:r>
              <a:rPr lang="en-US" sz="2400" dirty="0">
                <a:solidFill>
                  <a:srgbClr val="FF3399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solidFill>
                  <a:srgbClr val="FF3399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leadership skills</a:t>
            </a:r>
            <a:r>
              <a:rPr lang="en-US" sz="2400" dirty="0">
                <a:solidFill>
                  <a:srgbClr val="FF3399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id-ID" sz="2400" dirty="0">
              <a:solidFill>
                <a:srgbClr val="FF3399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04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63866" y="515214"/>
            <a:ext cx="10464265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d-ID" sz="3200" b="1" dirty="0">
                <a:solidFill>
                  <a:srgbClr val="00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Revolusi Industri 4.0 pada industri Kecantikan</a:t>
            </a:r>
            <a:endParaRPr lang="id-ID" sz="3200" dirty="0">
              <a:solidFill>
                <a:srgbClr val="00FF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3405" y="1378167"/>
            <a:ext cx="11425186" cy="4893647"/>
          </a:xfrm>
          <a:prstGeom prst="rect">
            <a:avLst/>
          </a:prstGeom>
          <a:solidFill>
            <a:srgbClr val="99FF33"/>
          </a:solidFill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id-ID" sz="2400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Beauty 1.0, konsep perawatan kecantikan hanya fokus pada 1 dimensi, yaitu dokter menggunakan apa yang disebut dengan </a:t>
            </a:r>
            <a:r>
              <a:rPr lang="id-ID" sz="2400" i="1" dirty="0">
                <a:solidFill>
                  <a:schemeClr val="accent6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golden ratio</a:t>
            </a:r>
            <a:r>
              <a:rPr lang="id-ID" sz="2400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, dari sudut pandang dokterlah perawatan yang terbaik bagi pelanggan ditentukan. </a:t>
            </a: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id-ID" sz="2400" dirty="0">
                <a:solidFill>
                  <a:srgbClr val="00B05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Beauty 2.0, masyarakat menginginkan tampilan wajah yang </a:t>
            </a:r>
            <a:r>
              <a:rPr lang="id-ID" sz="2400" i="1" dirty="0">
                <a:solidFill>
                  <a:schemeClr val="accent6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perfect look</a:t>
            </a:r>
            <a:r>
              <a:rPr lang="id-ID" sz="2400" dirty="0">
                <a:solidFill>
                  <a:schemeClr val="accent6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id-ID" sz="2400" dirty="0">
                <a:solidFill>
                  <a:srgbClr val="00B05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namun tetap memiliki keaslian, dan tidak menjadi diri orang lain. </a:t>
            </a: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id-ID" sz="2400" dirty="0">
                <a:solidFill>
                  <a:schemeClr val="bg1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Beauty 3.0, tuntutan masyarakat semakin berkembang, tidak hanya menyempurnakan tampilan wajah, namun juga perawatan kecantikan yang dapat meningkatkan rasa percaya diri.  </a:t>
            </a:r>
          </a:p>
          <a:p>
            <a:pPr marL="342900" indent="-342900">
              <a:buFontTx/>
              <a:buChar char="-"/>
            </a:pPr>
            <a:r>
              <a:rPr lang="id-ID" sz="2400" dirty="0" smtClean="0">
                <a:solidFill>
                  <a:srgbClr val="00B05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Beauty </a:t>
            </a:r>
            <a:r>
              <a:rPr lang="id-ID" sz="2400" dirty="0">
                <a:solidFill>
                  <a:srgbClr val="00B05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4.0 </a:t>
            </a:r>
            <a:r>
              <a:rPr lang="id-ID" sz="2400" dirty="0" smtClean="0">
                <a:solidFill>
                  <a:srgbClr val="00B05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tidak terikat </a:t>
            </a:r>
            <a:r>
              <a:rPr lang="id-ID" sz="2400" dirty="0">
                <a:solidFill>
                  <a:srgbClr val="00B05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pada sudut pandang dan keinginan individu dan </a:t>
            </a:r>
            <a:r>
              <a:rPr lang="id-ID" sz="2400" dirty="0" smtClean="0">
                <a:solidFill>
                  <a:srgbClr val="00B05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berorientasi </a:t>
            </a:r>
            <a:r>
              <a:rPr lang="id-ID" sz="2400" dirty="0" smtClean="0">
                <a:solidFill>
                  <a:schemeClr val="accent6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multidimensional</a:t>
            </a:r>
            <a:r>
              <a:rPr lang="id-ID" sz="2400" dirty="0" smtClean="0">
                <a:solidFill>
                  <a:srgbClr val="00B05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400" dirty="0">
                <a:solidFill>
                  <a:srgbClr val="00B05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digitalisasi telah memberikan pengaruh besar</a:t>
            </a:r>
            <a:endParaRPr lang="id-ID" sz="24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8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734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0466" y="612639"/>
            <a:ext cx="11531065" cy="55399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id-ID" sz="3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PELUANG USAHA BIDANG RIAS/KECANTIKAN ERA 4.0</a:t>
            </a:r>
            <a:endParaRPr lang="id-ID" sz="3000" dirty="0">
              <a:solidFill>
                <a:schemeClr val="accent2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6594" y="1408044"/>
            <a:ext cx="5168766" cy="584775"/>
          </a:xfrm>
          <a:prstGeom prst="rect">
            <a:avLst/>
          </a:prstGeom>
          <a:solidFill>
            <a:srgbClr val="FF9999"/>
          </a:solidFill>
        </p:spPr>
        <p:txBody>
          <a:bodyPr wrap="square" rtlCol="0">
            <a:spAutoFit/>
          </a:bodyPr>
          <a:lstStyle/>
          <a:p>
            <a:r>
              <a:rPr lang="id-ID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PERAN MEDIA SOSIAL</a:t>
            </a:r>
            <a:endParaRPr lang="id-ID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0466" y="2511225"/>
            <a:ext cx="11531065" cy="1569660"/>
          </a:xfrm>
          <a:prstGeom prst="rect">
            <a:avLst/>
          </a:prstGeom>
          <a:solidFill>
            <a:srgbClr val="FF9999"/>
          </a:solidFill>
        </p:spPr>
        <p:txBody>
          <a:bodyPr wrap="square">
            <a:spAutoFit/>
          </a:bodyPr>
          <a:lstStyle/>
          <a:p>
            <a:pPr algn="just">
              <a:spcAft>
                <a:spcPts val="1575"/>
              </a:spcAft>
            </a:pPr>
            <a:r>
              <a:rPr lang="id-ID" sz="24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400" dirty="0" err="1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</a:t>
            </a:r>
            <a:r>
              <a:rPr lang="en-US" sz="24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Google </a:t>
            </a:r>
            <a:r>
              <a:rPr lang="id-ID" sz="2400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pencarian</a:t>
            </a:r>
            <a:r>
              <a:rPr lang="en-US" sz="2400" dirty="0" smtClean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membuat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kulit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wajah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tampak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bersinar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Youtube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mengalami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pertumbuhan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2,4 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kali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lipat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pencarian</a:t>
            </a:r>
            <a:r>
              <a:rPr lang="en-US" sz="2400" dirty="0" smtClean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solusi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kulit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kering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(1, 3 kali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lipat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kulit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berminyak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(1,3 kali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lipat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kulit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kusam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(1,2 kali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lipat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di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kolom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Youtube</a:t>
            </a:r>
            <a:r>
              <a:rPr lang="en-US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d-ID" sz="2400" dirty="0">
              <a:solidFill>
                <a:srgbClr val="C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67216" y="4532923"/>
            <a:ext cx="3676851" cy="6874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200" dirty="0" smtClean="0">
                <a:latin typeface="Arial Black" panose="020B0A04020102020204" pitchFamily="34" charset="0"/>
              </a:rPr>
              <a:t>BEAUTY INFLUENSER</a:t>
            </a:r>
            <a:endParaRPr lang="id-ID" sz="2200" dirty="0">
              <a:latin typeface="Arial Black" panose="020B0A040201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11283" y="4637726"/>
            <a:ext cx="6114687" cy="523220"/>
          </a:xfrm>
          <a:prstGeom prst="rect">
            <a:avLst/>
          </a:prstGeom>
          <a:solidFill>
            <a:srgbClr val="FF9999"/>
          </a:solidFill>
        </p:spPr>
        <p:txBody>
          <a:bodyPr wrap="none">
            <a:spAutoFit/>
          </a:bodyPr>
          <a:lstStyle/>
          <a:p>
            <a:r>
              <a:rPr lang="id-ID" sz="28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Startup penyedia </a:t>
            </a:r>
            <a:r>
              <a:rPr lang="id-ID" sz="2800" i="1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point of </a:t>
            </a:r>
            <a:r>
              <a:rPr lang="id-ID" sz="2800" i="1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sale</a:t>
            </a:r>
            <a:endParaRPr lang="id-ID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79494" y="5876133"/>
            <a:ext cx="2569945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id-ID" sz="24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E-COMMERCE</a:t>
            </a:r>
            <a:endParaRPr lang="id-ID" sz="2400" dirty="0">
              <a:solidFill>
                <a:schemeClr val="accent2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5664466" y="2122728"/>
            <a:ext cx="431532" cy="29838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Down Arrow 12"/>
          <p:cNvSpPr/>
          <p:nvPr/>
        </p:nvSpPr>
        <p:spPr>
          <a:xfrm>
            <a:off x="2489875" y="4104447"/>
            <a:ext cx="431532" cy="29838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Down Arrow 13"/>
          <p:cNvSpPr/>
          <p:nvPr/>
        </p:nvSpPr>
        <p:spPr>
          <a:xfrm>
            <a:off x="7838172" y="4170999"/>
            <a:ext cx="431532" cy="29838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Down Arrow 14"/>
          <p:cNvSpPr/>
          <p:nvPr/>
        </p:nvSpPr>
        <p:spPr>
          <a:xfrm>
            <a:off x="5411283" y="5478481"/>
            <a:ext cx="431532" cy="29838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7157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97523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24952" y="394637"/>
            <a:ext cx="7517330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d-ID" sz="2800" dirty="0" smtClean="0">
                <a:latin typeface="Arial Black" panose="020B0A04020102020204" pitchFamily="34" charset="0"/>
              </a:rPr>
              <a:t>Usaha di bidang rias / kecantikan masih berpeluang besar di era revolusi industri 4.0 / era new normal </a:t>
            </a:r>
            <a:endParaRPr lang="id-ID" sz="2800" dirty="0">
              <a:latin typeface="Arial Black" panose="020B0A040201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62913" y="1962254"/>
            <a:ext cx="717402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575"/>
              </a:spcAft>
            </a:pPr>
            <a:r>
              <a:rPr lang="id-ID" sz="2000" dirty="0" smtClean="0">
                <a:solidFill>
                  <a:srgbClr val="2A2A2A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</a:t>
            </a:r>
            <a:r>
              <a:rPr lang="id-ID" sz="2000" dirty="0">
                <a:solidFill>
                  <a:srgbClr val="2A2A2A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Statistika </a:t>
            </a:r>
            <a:r>
              <a:rPr lang="id-ID" sz="2000" dirty="0" smtClean="0">
                <a:solidFill>
                  <a:srgbClr val="2A2A2A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d-ID" sz="2000" dirty="0">
                <a:solidFill>
                  <a:srgbClr val="2A2A2A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jumlah pendapatan pasar kecantikan &amp; perawatan tubuh di Indonesia hampir menyentuh angka 6,9 miliar dollar AS pada </a:t>
            </a:r>
            <a:r>
              <a:rPr lang="id-ID" sz="2000" dirty="0" smtClean="0">
                <a:solidFill>
                  <a:srgbClr val="2A2A2A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2019. </a:t>
            </a:r>
            <a:r>
              <a:rPr lang="id-ID" sz="2000" dirty="0">
                <a:solidFill>
                  <a:srgbClr val="2A2A2A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Statistika memprediksi 10 persen dari total pendapatan pasar kecantikan dan perawatan tubuh di Indonesia akan dihasilkan lewat penjualan online pada rentang waktu 2021 sampai dengan 2023. Pola belanja konsumen melalui e-commerce memungkinkan masyarakat untuk belanja kapan saja dan di mana saja.</a:t>
            </a:r>
            <a:endParaRPr lang="id-ID" sz="2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63415" y="5642767"/>
            <a:ext cx="5640404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id-ID" sz="2400" dirty="0" smtClean="0">
                <a:solidFill>
                  <a:srgbClr val="2A2A2A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pasar </a:t>
            </a:r>
            <a:r>
              <a:rPr lang="id-ID" sz="2400" dirty="0">
                <a:solidFill>
                  <a:srgbClr val="2A2A2A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online &amp; penjualan offline</a:t>
            </a:r>
            <a:endParaRPr lang="id-ID" sz="2400" dirty="0">
              <a:latin typeface="Arial Black" panose="020B0A04020102020204" pitchFamily="34" charset="0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7469204" y="5132353"/>
            <a:ext cx="664143" cy="432296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6914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16455" y="2695074"/>
            <a:ext cx="64778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000" dirty="0" smtClean="0">
                <a:solidFill>
                  <a:srgbClr val="00FF00"/>
                </a:solidFill>
                <a:latin typeface="Arial Black" panose="020B0A04020102020204" pitchFamily="34" charset="0"/>
              </a:rPr>
              <a:t>TERIMA KASIH</a:t>
            </a:r>
            <a:endParaRPr lang="id-ID" sz="6000" dirty="0">
              <a:solidFill>
                <a:srgbClr val="00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38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16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25643" y="702644"/>
            <a:ext cx="3763477" cy="646331"/>
          </a:xfrm>
          <a:prstGeom prst="rect">
            <a:avLst/>
          </a:prstGeom>
          <a:solidFill>
            <a:srgbClr val="99FF33"/>
          </a:solidFill>
        </p:spPr>
        <p:txBody>
          <a:bodyPr wrap="square" rtlCol="0">
            <a:spAutoFit/>
          </a:bodyPr>
          <a:lstStyle/>
          <a:p>
            <a:r>
              <a:rPr lang="id-ID" sz="36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REVITALISASI</a:t>
            </a:r>
            <a:endParaRPr lang="id-ID" sz="36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67149" y="567891"/>
            <a:ext cx="6179419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id-ID" sz="32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REVOLUSI </a:t>
            </a:r>
            <a:r>
              <a:rPr lang="id-ID" sz="32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INDUSTRI 4.0</a:t>
            </a:r>
            <a:endParaRPr lang="id-ID" sz="3200" dirty="0" smtClean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id-ID" sz="32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GLOBALISASI</a:t>
            </a:r>
            <a:endParaRPr lang="id-ID" sz="32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543124" y="857367"/>
            <a:ext cx="770021" cy="33688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Down Arrow 5"/>
          <p:cNvSpPr/>
          <p:nvPr/>
        </p:nvSpPr>
        <p:spPr>
          <a:xfrm>
            <a:off x="8167034" y="1834719"/>
            <a:ext cx="447576" cy="499405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TextBox 6"/>
          <p:cNvSpPr txBox="1"/>
          <p:nvPr/>
        </p:nvSpPr>
        <p:spPr>
          <a:xfrm>
            <a:off x="5111014" y="2383302"/>
            <a:ext cx="64585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id-ID" sz="32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ERA KETERBUKAAN (TIK</a:t>
            </a:r>
            <a:r>
              <a:rPr lang="id-ID" sz="32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)</a:t>
            </a:r>
            <a:endParaRPr lang="id-ID" sz="3200" dirty="0" smtClean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id-ID" sz="32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PERSAINGAN BEBAS</a:t>
            </a:r>
            <a:endParaRPr lang="id-ID" sz="32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43" y="1645109"/>
            <a:ext cx="4302492" cy="238643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62013" y="4244443"/>
            <a:ext cx="112711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- PERUBAHAN JENIS PEKERJAAN      SESUAI KEBUTUHAN PASAR</a:t>
            </a:r>
          </a:p>
          <a:p>
            <a:r>
              <a:rPr lang="id-ID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- PENYEDIAAN TENAGA KERJA YANG MENGGLOBAL</a:t>
            </a:r>
          </a:p>
          <a:p>
            <a:r>
              <a:rPr lang="id-ID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- PENGETAHUAN &amp; TEKNOLOGI CANGGIH </a:t>
            </a:r>
            <a:endParaRPr lang="id-ID" sz="24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8167034" y="3536420"/>
            <a:ext cx="447576" cy="567891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TextBox 10"/>
          <p:cNvSpPr txBox="1"/>
          <p:nvPr/>
        </p:nvSpPr>
        <p:spPr>
          <a:xfrm>
            <a:off x="2839452" y="5889552"/>
            <a:ext cx="6516304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id-ID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PEKERJAAN MANUAL  =  MESIN</a:t>
            </a:r>
            <a:endParaRPr lang="id-ID" sz="28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Notched Right Arrow 12"/>
          <p:cNvSpPr/>
          <p:nvPr/>
        </p:nvSpPr>
        <p:spPr>
          <a:xfrm>
            <a:off x="6371924" y="4398746"/>
            <a:ext cx="317634" cy="141832"/>
          </a:xfrm>
          <a:prstGeom prst="notch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Bent-Up Arrow 13"/>
          <p:cNvSpPr/>
          <p:nvPr/>
        </p:nvSpPr>
        <p:spPr>
          <a:xfrm rot="5400000">
            <a:off x="1781798" y="5506777"/>
            <a:ext cx="758145" cy="914400"/>
          </a:xfrm>
          <a:prstGeom prst="bentUp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61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675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02477" y="683691"/>
            <a:ext cx="109383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600" dirty="0">
                <a:latin typeface="Arial Black" panose="020B0A04020102020204" pitchFamily="34" charset="0"/>
                <a:ea typeface="Times New Roman" panose="02020603050405020304" pitchFamily="18" charset="0"/>
              </a:rPr>
              <a:t>Tantangan bagi </a:t>
            </a:r>
            <a:r>
              <a:rPr lang="id-ID" sz="36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pendidikan </a:t>
            </a:r>
            <a:r>
              <a:rPr lang="id-ID" sz="3600" dirty="0">
                <a:latin typeface="Arial Black" panose="020B0A04020102020204" pitchFamily="34" charset="0"/>
                <a:ea typeface="Times New Roman" panose="02020603050405020304" pitchFamily="18" charset="0"/>
              </a:rPr>
              <a:t>di era disrupsi </a:t>
            </a:r>
            <a:endParaRPr lang="id-ID" sz="3600" dirty="0">
              <a:latin typeface="Arial Black" panose="020B0A040201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8799" y="2275531"/>
            <a:ext cx="112230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>
                <a:latin typeface="Arial Black" panose="020B0A04020102020204" pitchFamily="34" charset="0"/>
                <a:ea typeface="Times New Roman" panose="02020603050405020304" pitchFamily="18" charset="0"/>
              </a:rPr>
              <a:t>menciptakan </a:t>
            </a:r>
            <a:r>
              <a:rPr lang="id-ID" sz="28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SDM </a:t>
            </a:r>
            <a:r>
              <a:rPr lang="id-ID" sz="2800" dirty="0">
                <a:latin typeface="Arial Black" panose="020B0A04020102020204" pitchFamily="34" charset="0"/>
                <a:ea typeface="Times New Roman" panose="02020603050405020304" pitchFamily="18" charset="0"/>
              </a:rPr>
              <a:t>yang mampu bertahan </a:t>
            </a:r>
            <a:r>
              <a:rPr lang="id-ID" sz="2800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&amp; berkembang</a:t>
            </a:r>
            <a:endParaRPr lang="id-ID" sz="2800" dirty="0">
              <a:latin typeface="Arial Black" panose="020B0A040201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67" r="44771" b="6098"/>
          <a:stretch/>
        </p:blipFill>
        <p:spPr>
          <a:xfrm>
            <a:off x="5763916" y="1419159"/>
            <a:ext cx="415502" cy="78280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223435" y="3787068"/>
            <a:ext cx="7911966" cy="1815882"/>
          </a:xfrm>
          <a:prstGeom prst="rect">
            <a:avLst/>
          </a:prstGeom>
          <a:solidFill>
            <a:srgbClr val="CC9900"/>
          </a:solidFill>
        </p:spPr>
        <p:txBody>
          <a:bodyPr wrap="square">
            <a:spAutoFit/>
          </a:bodyPr>
          <a:lstStyle/>
          <a:p>
            <a:pPr marL="514350" indent="-514350" algn="just">
              <a:spcAft>
                <a:spcPts val="0"/>
              </a:spcAft>
              <a:buAutoNum type="arabicPeriod"/>
            </a:pPr>
            <a:r>
              <a:rPr lang="id-ID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Critical thinking and problem solving</a:t>
            </a:r>
          </a:p>
          <a:p>
            <a:pPr algn="just">
              <a:spcAft>
                <a:spcPts val="0"/>
              </a:spcAft>
            </a:pPr>
            <a:r>
              <a:rPr lang="id-ID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Comunication</a:t>
            </a:r>
            <a:endParaRPr lang="id-ID" sz="2800" dirty="0">
              <a:solidFill>
                <a:schemeClr val="accent5">
                  <a:lumMod val="20000"/>
                  <a:lumOff val="8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d-ID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Collaboration</a:t>
            </a:r>
            <a:endParaRPr lang="id-ID" sz="2800" dirty="0">
              <a:solidFill>
                <a:schemeClr val="accent5">
                  <a:lumMod val="20000"/>
                  <a:lumOff val="8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d-ID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id-ID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id-ID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Creativity and Innovation</a:t>
            </a:r>
            <a:endParaRPr lang="id-ID" sz="2800" dirty="0">
              <a:solidFill>
                <a:schemeClr val="accent5">
                  <a:lumMod val="20000"/>
                  <a:lumOff val="80000"/>
                </a:schemeClr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urved Left Arrow 10"/>
          <p:cNvSpPr/>
          <p:nvPr/>
        </p:nvSpPr>
        <p:spPr>
          <a:xfrm rot="677906">
            <a:off x="10257952" y="2872537"/>
            <a:ext cx="1137332" cy="1363539"/>
          </a:xfrm>
          <a:prstGeom prst="curvedLeftArrow">
            <a:avLst>
              <a:gd name="adj1" fmla="val 15548"/>
              <a:gd name="adj2" fmla="val 50000"/>
              <a:gd name="adj3" fmla="val 25000"/>
            </a:avLst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2" name="Curved Right Arrow 11"/>
          <p:cNvSpPr/>
          <p:nvPr/>
        </p:nvSpPr>
        <p:spPr>
          <a:xfrm rot="20730462">
            <a:off x="857146" y="2900504"/>
            <a:ext cx="1215227" cy="1536195"/>
          </a:xfrm>
          <a:prstGeom prst="curvedRightArrow">
            <a:avLst>
              <a:gd name="adj1" fmla="val 15946"/>
              <a:gd name="adj2" fmla="val 50000"/>
              <a:gd name="adj3" fmla="val 25000"/>
            </a:avLst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77159" y="3116715"/>
            <a:ext cx="50263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KETRAMPILAN ABAD 21</a:t>
            </a:r>
            <a:endParaRPr lang="id-ID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26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12453" y="1459243"/>
            <a:ext cx="10826816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id-ID" sz="2400" dirty="0" smtClean="0">
                <a:solidFill>
                  <a:srgbClr val="990033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Pendidikan </a:t>
            </a:r>
            <a:r>
              <a:rPr lang="id-ID" sz="2400" dirty="0">
                <a:solidFill>
                  <a:srgbClr val="990033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tinggi yang mempersiapkan peserta didik untuk memiliki pekerjaan dengan keahlian terapan tertentu maksimal setara dengan  program sarjana terapan ( UU Sisdiknas no 20 tahun 2003 pasal 15).</a:t>
            </a:r>
            <a:endParaRPr lang="id-ID" sz="2400" dirty="0">
              <a:solidFill>
                <a:srgbClr val="990033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1122" y="521049"/>
            <a:ext cx="5012981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id-ID" sz="3200" dirty="0" smtClean="0">
                <a:solidFill>
                  <a:srgbClr val="990033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PENDIDIKAN VOKASI</a:t>
            </a:r>
            <a:r>
              <a:rPr lang="id-ID" sz="3600" dirty="0" smtClean="0"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endParaRPr lang="id-ID" sz="3600" dirty="0"/>
          </a:p>
        </p:txBody>
      </p:sp>
      <p:sp>
        <p:nvSpPr>
          <p:cNvPr id="5" name="Curved Left Arrow 4"/>
          <p:cNvSpPr/>
          <p:nvPr/>
        </p:nvSpPr>
        <p:spPr>
          <a:xfrm rot="19986319">
            <a:off x="5509551" y="278900"/>
            <a:ext cx="915872" cy="1044806"/>
          </a:xfrm>
          <a:prstGeom prst="curvedLeftArrow">
            <a:avLst/>
          </a:prstGeom>
          <a:solidFill>
            <a:srgbClr val="99003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3960" y="3320766"/>
            <a:ext cx="11336956" cy="11079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id-ID" sz="2200" dirty="0">
                <a:solidFill>
                  <a:srgbClr val="990033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menyiapkan terbentuknya ketrampilan, kecakapan, pengertian, perilaku, sikap, kebiasaan kerja, dan apresiasi terhadap pekerjaan-pekerjaan yang dibutuhkan oleh masyarakat dunia </a:t>
            </a:r>
            <a:r>
              <a:rPr lang="id-ID" sz="2200" dirty="0" smtClean="0">
                <a:solidFill>
                  <a:srgbClr val="990033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usaha/industri</a:t>
            </a:r>
            <a:endParaRPr lang="id-ID" sz="2200" dirty="0">
              <a:solidFill>
                <a:srgbClr val="990033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1280" y="4865565"/>
            <a:ext cx="10635914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id-ID" sz="2000" spc="30" dirty="0" smtClean="0">
                <a:solidFill>
                  <a:srgbClr val="990033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Pendidikan </a:t>
            </a:r>
            <a:r>
              <a:rPr lang="id-ID" sz="2000" spc="30" dirty="0">
                <a:solidFill>
                  <a:srgbClr val="990033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vokasi merupakan tempat untuk menyiapkan tenaga kerja yang </a:t>
            </a:r>
            <a:r>
              <a:rPr lang="id-ID" sz="2000" spc="3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profesional</a:t>
            </a:r>
            <a:r>
              <a:rPr lang="id-ID" sz="2000" spc="30" dirty="0">
                <a:solidFill>
                  <a:srgbClr val="990033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 oleh karena itu harus dibekali dengan keahlian yang </a:t>
            </a:r>
            <a:r>
              <a:rPr lang="id-ID" sz="2000" spc="3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tersertifikasi</a:t>
            </a:r>
            <a:r>
              <a:rPr lang="id-ID" sz="2000" spc="30" dirty="0">
                <a:solidFill>
                  <a:srgbClr val="990033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agar lulusan pendidikan vokasi dapat diterima bekerja dan sesuai standar </a:t>
            </a:r>
            <a:r>
              <a:rPr lang="id-ID" sz="2000" spc="30" dirty="0" smtClean="0">
                <a:solidFill>
                  <a:srgbClr val="990033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industri</a:t>
            </a:r>
            <a:r>
              <a:rPr lang="id-ID" spc="30" dirty="0">
                <a:solidFill>
                  <a:srgbClr val="990033"/>
                </a:solidFill>
                <a:latin typeface="Roboto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id-ID" spc="30" dirty="0" smtClean="0">
                <a:solidFill>
                  <a:srgbClr val="990033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(mendikbud)</a:t>
            </a:r>
            <a:endParaRPr lang="id-ID" dirty="0">
              <a:solidFill>
                <a:srgbClr val="990033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5481145" y="2946522"/>
            <a:ext cx="644716" cy="446872"/>
          </a:xfrm>
          <a:prstGeom prst="downArrow">
            <a:avLst>
              <a:gd name="adj1" fmla="val 50000"/>
              <a:gd name="adj2" fmla="val 59081"/>
            </a:avLst>
          </a:prstGeom>
          <a:solidFill>
            <a:srgbClr val="99003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Down Arrow 8"/>
          <p:cNvSpPr/>
          <p:nvPr/>
        </p:nvSpPr>
        <p:spPr>
          <a:xfrm>
            <a:off x="9209596" y="4245766"/>
            <a:ext cx="644716" cy="517493"/>
          </a:xfrm>
          <a:prstGeom prst="downArrow">
            <a:avLst>
              <a:gd name="adj1" fmla="val 50000"/>
              <a:gd name="adj2" fmla="val 59081"/>
            </a:avLst>
          </a:prstGeom>
          <a:solidFill>
            <a:srgbClr val="990033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437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24516" y="1116049"/>
            <a:ext cx="8777236" cy="289310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id-ID" sz="2600" dirty="0" smtClean="0">
                <a:solidFill>
                  <a:srgbClr val="00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Aspek </a:t>
            </a:r>
            <a:r>
              <a:rPr lang="id-ID" sz="2600" dirty="0">
                <a:solidFill>
                  <a:srgbClr val="00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strategis </a:t>
            </a:r>
            <a:r>
              <a:rPr lang="id-ID" sz="2600" dirty="0" smtClean="0">
                <a:solidFill>
                  <a:srgbClr val="00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bahan </a:t>
            </a:r>
            <a:r>
              <a:rPr lang="id-ID" sz="2600" dirty="0">
                <a:solidFill>
                  <a:srgbClr val="00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revitalisasi</a:t>
            </a:r>
            <a:r>
              <a:rPr lang="id-ID" sz="2600" dirty="0" smtClean="0">
                <a:solidFill>
                  <a:srgbClr val="00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>
              <a:buAutoNum type="arabicParenBoth"/>
            </a:pPr>
            <a:r>
              <a:rPr lang="id-ID" sz="2600" dirty="0" smtClean="0">
                <a:solidFill>
                  <a:srgbClr val="00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pelibatan </a:t>
            </a:r>
            <a:r>
              <a:rPr lang="id-ID" sz="2600" dirty="0">
                <a:solidFill>
                  <a:srgbClr val="00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DUDI, </a:t>
            </a:r>
            <a:endParaRPr lang="id-ID" sz="2600" dirty="0" smtClean="0">
              <a:solidFill>
                <a:srgbClr val="00FF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arenBoth"/>
            </a:pPr>
            <a:r>
              <a:rPr lang="id-ID" sz="2600" dirty="0" smtClean="0">
                <a:solidFill>
                  <a:srgbClr val="00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penyelarasan </a:t>
            </a:r>
            <a:r>
              <a:rPr lang="id-ID" sz="2600" dirty="0">
                <a:solidFill>
                  <a:srgbClr val="00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kurikulum</a:t>
            </a:r>
            <a:r>
              <a:rPr lang="id-ID" sz="2600" dirty="0" smtClean="0">
                <a:solidFill>
                  <a:srgbClr val="00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457200" indent="-457200">
              <a:buAutoNum type="arabicParenBoth"/>
            </a:pPr>
            <a:r>
              <a:rPr lang="id-ID" sz="2600" dirty="0" smtClean="0">
                <a:solidFill>
                  <a:srgbClr val="00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sertifikasi </a:t>
            </a:r>
            <a:r>
              <a:rPr lang="id-ID" sz="2600" dirty="0">
                <a:solidFill>
                  <a:srgbClr val="00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kompetensi lulusan</a:t>
            </a:r>
            <a:r>
              <a:rPr lang="id-ID" sz="2600" dirty="0" smtClean="0">
                <a:solidFill>
                  <a:srgbClr val="00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457200" indent="-457200">
              <a:buAutoNum type="arabicParenBoth"/>
            </a:pPr>
            <a:r>
              <a:rPr lang="id-ID" sz="2600" dirty="0" smtClean="0">
                <a:solidFill>
                  <a:srgbClr val="00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Penyediaan &amp; </a:t>
            </a:r>
            <a:r>
              <a:rPr lang="id-ID" sz="2600" dirty="0">
                <a:solidFill>
                  <a:srgbClr val="00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peningkatan kualitas guru, </a:t>
            </a:r>
            <a:endParaRPr lang="id-ID" sz="2600" dirty="0" smtClean="0">
              <a:solidFill>
                <a:srgbClr val="00FF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arenBoth"/>
            </a:pPr>
            <a:r>
              <a:rPr lang="id-ID" sz="2600" dirty="0" smtClean="0">
                <a:solidFill>
                  <a:srgbClr val="00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pengembangan </a:t>
            </a:r>
            <a:r>
              <a:rPr lang="id-ID" sz="2600" dirty="0">
                <a:solidFill>
                  <a:srgbClr val="00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lembaga, </a:t>
            </a:r>
            <a:endParaRPr lang="id-ID" sz="2600" dirty="0" smtClean="0">
              <a:solidFill>
                <a:srgbClr val="00FF0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arenBoth"/>
            </a:pPr>
            <a:r>
              <a:rPr lang="id-ID" sz="2600" dirty="0" smtClean="0">
                <a:solidFill>
                  <a:srgbClr val="00FF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akreditasi &amp; penyelenggaraan.</a:t>
            </a:r>
            <a:r>
              <a:rPr lang="id-ID" sz="2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d-ID" sz="26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20163" y="248848"/>
            <a:ext cx="3797168" cy="646331"/>
          </a:xfrm>
          <a:prstGeom prst="rect">
            <a:avLst/>
          </a:prstGeom>
          <a:solidFill>
            <a:srgbClr val="99FF33"/>
          </a:solidFill>
        </p:spPr>
        <p:txBody>
          <a:bodyPr wrap="square" rtlCol="0">
            <a:spAutoFit/>
          </a:bodyPr>
          <a:lstStyle/>
          <a:p>
            <a:r>
              <a:rPr lang="id-ID" sz="3600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REVITALISASI</a:t>
            </a:r>
            <a:r>
              <a:rPr lang="id-ID" sz="3600" dirty="0" smtClean="0">
                <a:latin typeface="Arial Black" panose="020B0A04020102020204" pitchFamily="34" charset="0"/>
              </a:rPr>
              <a:t> </a:t>
            </a:r>
            <a:endParaRPr lang="id-ID" sz="3600" dirty="0">
              <a:latin typeface="Arial Black" panose="020B0A040201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67187" y="4230019"/>
            <a:ext cx="10218019" cy="24622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id-ID" sz="2200" spc="3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3 poin utama revitalisasi Pendidikan Tinggi Vokasi, yaitu:</a:t>
            </a:r>
            <a:br>
              <a:rPr lang="id-ID" sz="2200" spc="3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r>
              <a:rPr lang="id-ID" sz="2200" spc="3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– menyiapkan 50% dosen dari </a:t>
            </a:r>
            <a:r>
              <a:rPr lang="id-ID" sz="2200" spc="30" dirty="0" smtClean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industri &amp; </a:t>
            </a:r>
            <a:r>
              <a:rPr lang="id-ID" sz="2200" spc="3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50% dosen </a:t>
            </a:r>
            <a:r>
              <a:rPr lang="id-ID" sz="2200" spc="30" dirty="0" smtClean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akademik</a:t>
            </a:r>
            <a:r>
              <a:rPr lang="id-ID" sz="2200" spc="3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;</a:t>
            </a:r>
            <a:br>
              <a:rPr lang="id-ID" sz="2200" spc="3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r>
              <a:rPr lang="id-ID" sz="2200" spc="3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– </a:t>
            </a:r>
            <a:r>
              <a:rPr lang="id-ID" sz="2200" spc="30" dirty="0" smtClean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retooling/Retraining DosenVokasi</a:t>
            </a:r>
            <a:r>
              <a:rPr lang="id-ID" sz="2200" spc="3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;</a:t>
            </a:r>
            <a:br>
              <a:rPr lang="id-ID" sz="2200" spc="3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</a:br>
            <a:r>
              <a:rPr lang="id-ID" sz="2200" spc="3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– implementasi dual system 3-2-1 </a:t>
            </a:r>
            <a:endParaRPr lang="id-ID" sz="2200" spc="30" dirty="0" smtClean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r>
              <a:rPr lang="id-ID" sz="2200" spc="3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id-ID" sz="2200" spc="30" dirty="0" smtClean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*3 semester </a:t>
            </a:r>
            <a:r>
              <a:rPr lang="id-ID" sz="2200" spc="3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di kelas/teori</a:t>
            </a:r>
            <a:r>
              <a:rPr lang="id-ID" sz="2200" spc="30" dirty="0" smtClean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</a:t>
            </a:r>
          </a:p>
          <a:p>
            <a:r>
              <a:rPr lang="id-ID" sz="2200" spc="3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id-ID" sz="2200" spc="30" dirty="0" smtClean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*2 semester di Industri</a:t>
            </a:r>
            <a:r>
              <a:rPr lang="id-ID" sz="2200" spc="3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 </a:t>
            </a:r>
            <a:endParaRPr lang="id-ID" sz="2200" spc="30" dirty="0" smtClean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r>
              <a:rPr lang="id-ID" sz="2200" spc="3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id-ID" sz="2200" spc="30" dirty="0" smtClean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*1 </a:t>
            </a:r>
            <a:r>
              <a:rPr lang="id-ID" sz="2200" spc="3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semester </a:t>
            </a:r>
            <a:r>
              <a:rPr lang="id-ID" sz="2200" spc="30" dirty="0" smtClean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TA.</a:t>
            </a:r>
            <a:endParaRPr lang="id-ID" sz="2200" dirty="0">
              <a:solidFill>
                <a:srgbClr val="0070C0"/>
              </a:solidFill>
            </a:endParaRPr>
          </a:p>
        </p:txBody>
      </p:sp>
      <p:sp>
        <p:nvSpPr>
          <p:cNvPr id="8" name="Curved Left Arrow 7"/>
          <p:cNvSpPr/>
          <p:nvPr/>
        </p:nvSpPr>
        <p:spPr>
          <a:xfrm rot="19642901">
            <a:off x="9402034" y="2687166"/>
            <a:ext cx="1690102" cy="1374388"/>
          </a:xfrm>
          <a:prstGeom prst="curvedLeftArrow">
            <a:avLst>
              <a:gd name="adj1" fmla="val 3827"/>
              <a:gd name="adj2" fmla="val 50000"/>
              <a:gd name="adj3" fmla="val 25000"/>
            </a:avLst>
          </a:prstGeom>
          <a:solidFill>
            <a:srgbClr val="00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9" name="Curved Right Arrow 8"/>
          <p:cNvSpPr/>
          <p:nvPr/>
        </p:nvSpPr>
        <p:spPr>
          <a:xfrm rot="19203424">
            <a:off x="128823" y="4167456"/>
            <a:ext cx="1053415" cy="1287541"/>
          </a:xfrm>
          <a:prstGeom prst="curvedRightArrow">
            <a:avLst>
              <a:gd name="adj1" fmla="val 7650"/>
              <a:gd name="adj2" fmla="val 50000"/>
              <a:gd name="adj3" fmla="val 25000"/>
            </a:avLst>
          </a:prstGeom>
          <a:solidFill>
            <a:srgbClr val="00B0F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70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rgbClr val="00B050"/>
          </a:solidFill>
        </p:spPr>
      </p:pic>
      <p:sp>
        <p:nvSpPr>
          <p:cNvPr id="3" name="Rectangle 2"/>
          <p:cNvSpPr/>
          <p:nvPr/>
        </p:nvSpPr>
        <p:spPr>
          <a:xfrm>
            <a:off x="503722" y="2430615"/>
            <a:ext cx="11184555" cy="4154984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id-ID" sz="2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1. Mempersiapkan </a:t>
            </a:r>
            <a:r>
              <a:rPr lang="id-ID" sz="2400" dirty="0">
                <a:solidFill>
                  <a:srgbClr val="0070C0"/>
                </a:solidFill>
                <a:latin typeface="Arial Black" panose="020B0A04020102020204" pitchFamily="34" charset="0"/>
              </a:rPr>
              <a:t>peserta didik memasuki lapangan kerja</a:t>
            </a:r>
            <a:r>
              <a:rPr lang="id-ID" sz="2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;</a:t>
            </a:r>
          </a:p>
          <a:p>
            <a:r>
              <a:rPr lang="id-ID" sz="2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2. Didasarkan </a:t>
            </a:r>
            <a:r>
              <a:rPr lang="id-ID" sz="2400" dirty="0">
                <a:solidFill>
                  <a:srgbClr val="0070C0"/>
                </a:solidFill>
                <a:latin typeface="Arial Black" panose="020B0A04020102020204" pitchFamily="34" charset="0"/>
              </a:rPr>
              <a:t>kebutuhan dunia kerja “Demand-Market-Driven</a:t>
            </a:r>
            <a:r>
              <a:rPr lang="id-ID" sz="2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”</a:t>
            </a:r>
          </a:p>
          <a:p>
            <a:r>
              <a:rPr lang="id-ID" sz="2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3. Penguasaan </a:t>
            </a:r>
            <a:r>
              <a:rPr lang="id-ID" sz="2400" dirty="0">
                <a:solidFill>
                  <a:srgbClr val="0070C0"/>
                </a:solidFill>
                <a:latin typeface="Arial Black" panose="020B0A04020102020204" pitchFamily="34" charset="0"/>
              </a:rPr>
              <a:t>kompetensi yang dibutuhkan oleh dunia kerja</a:t>
            </a:r>
            <a:r>
              <a:rPr lang="id-ID" sz="2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;</a:t>
            </a:r>
          </a:p>
          <a:p>
            <a:r>
              <a:rPr lang="id-ID" sz="2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4. Kesuksesan </a:t>
            </a:r>
            <a:r>
              <a:rPr lang="id-ID" sz="2400" dirty="0">
                <a:solidFill>
                  <a:srgbClr val="0070C0"/>
                </a:solidFill>
                <a:latin typeface="Arial Black" panose="020B0A04020102020204" pitchFamily="34" charset="0"/>
              </a:rPr>
              <a:t>siswa pada “Hands-On” atau performa dunia kerja</a:t>
            </a:r>
            <a:r>
              <a:rPr lang="id-ID" sz="2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;</a:t>
            </a:r>
          </a:p>
          <a:p>
            <a:r>
              <a:rPr lang="id-ID" sz="2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5. Hubungan </a:t>
            </a:r>
            <a:r>
              <a:rPr lang="id-ID" sz="2400" dirty="0">
                <a:solidFill>
                  <a:srgbClr val="0070C0"/>
                </a:solidFill>
                <a:latin typeface="Arial Black" panose="020B0A04020102020204" pitchFamily="34" charset="0"/>
              </a:rPr>
              <a:t>erat dengan dunia kerja merupakan kunci </a:t>
            </a:r>
            <a:r>
              <a:rPr lang="id-ID" sz="2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sukses</a:t>
            </a:r>
          </a:p>
          <a:p>
            <a:r>
              <a:rPr lang="id-ID" sz="2400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id-ID" sz="2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  pendidikan </a:t>
            </a:r>
            <a:r>
              <a:rPr lang="id-ID" sz="2400" dirty="0">
                <a:solidFill>
                  <a:srgbClr val="0070C0"/>
                </a:solidFill>
                <a:latin typeface="Arial Black" panose="020B0A04020102020204" pitchFamily="34" charset="0"/>
              </a:rPr>
              <a:t>vokasi</a:t>
            </a:r>
            <a:r>
              <a:rPr lang="id-ID" sz="2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;</a:t>
            </a:r>
          </a:p>
          <a:p>
            <a:r>
              <a:rPr lang="id-ID" sz="2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6. Responsif </a:t>
            </a:r>
            <a:r>
              <a:rPr lang="id-ID" sz="2400" dirty="0">
                <a:solidFill>
                  <a:srgbClr val="0070C0"/>
                </a:solidFill>
                <a:latin typeface="Arial Black" panose="020B0A04020102020204" pitchFamily="34" charset="0"/>
              </a:rPr>
              <a:t>dan antisipatif terhadap kemajuan teknologi; </a:t>
            </a:r>
            <a:endParaRPr lang="id-ID" sz="2400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r>
              <a:rPr lang="id-ID" sz="2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7. Learning </a:t>
            </a:r>
            <a:r>
              <a:rPr lang="id-ID" sz="2400" dirty="0">
                <a:solidFill>
                  <a:srgbClr val="0070C0"/>
                </a:solidFill>
                <a:latin typeface="Arial Black" panose="020B0A04020102020204" pitchFamily="34" charset="0"/>
              </a:rPr>
              <a:t>by doing dan hands on experience; </a:t>
            </a:r>
            <a:endParaRPr lang="id-ID" sz="2400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r>
              <a:rPr lang="id-ID" sz="2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8. Membutuhkan fasilitas </a:t>
            </a:r>
            <a:r>
              <a:rPr lang="id-ID" sz="2400" dirty="0">
                <a:solidFill>
                  <a:srgbClr val="0070C0"/>
                </a:solidFill>
                <a:latin typeface="Arial Black" panose="020B0A04020102020204" pitchFamily="34" charset="0"/>
              </a:rPr>
              <a:t>mutakhir untuk praktek; </a:t>
            </a:r>
            <a:endParaRPr lang="id-ID" sz="2400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r>
              <a:rPr lang="id-ID" sz="2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9. Memerlukan </a:t>
            </a:r>
            <a:r>
              <a:rPr lang="id-ID" sz="2400" dirty="0">
                <a:solidFill>
                  <a:srgbClr val="0070C0"/>
                </a:solidFill>
                <a:latin typeface="Arial Black" panose="020B0A04020102020204" pitchFamily="34" charset="0"/>
              </a:rPr>
              <a:t>biaya investasi dan operasional yang lebih </a:t>
            </a:r>
            <a:r>
              <a:rPr lang="id-ID" sz="2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besar</a:t>
            </a:r>
          </a:p>
          <a:p>
            <a:r>
              <a:rPr lang="id-ID" sz="2400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id-ID" sz="2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  </a:t>
            </a:r>
            <a:r>
              <a:rPr lang="id-ID" sz="2400" dirty="0">
                <a:solidFill>
                  <a:srgbClr val="0070C0"/>
                </a:solidFill>
                <a:latin typeface="Arial Black" panose="020B0A04020102020204" pitchFamily="34" charset="0"/>
              </a:rPr>
              <a:t>dari pendidikan umum</a:t>
            </a:r>
          </a:p>
        </p:txBody>
      </p:sp>
      <p:sp>
        <p:nvSpPr>
          <p:cNvPr id="4" name="Rectangle 3"/>
          <p:cNvSpPr/>
          <p:nvPr/>
        </p:nvSpPr>
        <p:spPr>
          <a:xfrm>
            <a:off x="368968" y="399648"/>
            <a:ext cx="10084299" cy="707886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id-ID" sz="4000" dirty="0" smtClean="0">
                <a:solidFill>
                  <a:srgbClr val="FF3399"/>
                </a:solidFill>
                <a:latin typeface="Arial Black" panose="020B0A04020102020204" pitchFamily="34" charset="0"/>
              </a:rPr>
              <a:t>Tenaga pengajar </a:t>
            </a:r>
            <a:r>
              <a:rPr lang="id-ID" sz="4000" dirty="0">
                <a:solidFill>
                  <a:srgbClr val="FF3399"/>
                </a:solidFill>
                <a:latin typeface="Arial Black" panose="020B0A04020102020204" pitchFamily="34" charset="0"/>
              </a:rPr>
              <a:t>pendidikan vokasi</a:t>
            </a:r>
            <a:endParaRPr lang="id-ID" sz="4000" dirty="0">
              <a:solidFill>
                <a:srgbClr val="FF3399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47461" y="1477960"/>
            <a:ext cx="8299550" cy="64633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id-ID" sz="36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Karakteristik </a:t>
            </a:r>
            <a:r>
              <a:rPr lang="id-ID" sz="3600" dirty="0">
                <a:solidFill>
                  <a:srgbClr val="00B050"/>
                </a:solidFill>
                <a:latin typeface="Arial Black" panose="020B0A04020102020204" pitchFamily="34" charset="0"/>
              </a:rPr>
              <a:t>pendidikan </a:t>
            </a:r>
            <a:r>
              <a:rPr lang="id-ID" sz="36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vokasi</a:t>
            </a:r>
            <a:endParaRPr lang="id-ID" sz="3600" dirty="0">
              <a:solidFill>
                <a:srgbClr val="00B050"/>
              </a:solidFill>
            </a:endParaRPr>
          </a:p>
        </p:txBody>
      </p:sp>
      <p:sp>
        <p:nvSpPr>
          <p:cNvPr id="7" name="Bent Arrow 6"/>
          <p:cNvSpPr/>
          <p:nvPr/>
        </p:nvSpPr>
        <p:spPr>
          <a:xfrm rot="5400000">
            <a:off x="10563126" y="560153"/>
            <a:ext cx="817090" cy="950683"/>
          </a:xfrm>
          <a:prstGeom prst="bentArrow">
            <a:avLst>
              <a:gd name="adj1" fmla="val 25000"/>
              <a:gd name="adj2" fmla="val 25000"/>
              <a:gd name="adj3" fmla="val 37378"/>
              <a:gd name="adj4" fmla="val 16123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4360244" y="2158214"/>
            <a:ext cx="567891" cy="272402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509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4" y="0"/>
            <a:ext cx="12192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148720" y="3148498"/>
            <a:ext cx="8801387" cy="4924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id-ID" sz="2600" dirty="0" smtClean="0">
                <a:solidFill>
                  <a:schemeClr val="accent6"/>
                </a:solidFill>
                <a:latin typeface="Arial Black" panose="020B0A04020102020204" pitchFamily="34" charset="0"/>
              </a:rPr>
              <a:t>Analisis </a:t>
            </a:r>
            <a:r>
              <a:rPr lang="id-ID" sz="2600" dirty="0">
                <a:solidFill>
                  <a:schemeClr val="accent6"/>
                </a:solidFill>
                <a:latin typeface="Arial Black" panose="020B0A04020102020204" pitchFamily="34" charset="0"/>
              </a:rPr>
              <a:t>Situasi dunia nyata (hands on learning</a:t>
            </a:r>
            <a:r>
              <a:rPr lang="id-ID" sz="2600" dirty="0" smtClean="0">
                <a:solidFill>
                  <a:schemeClr val="accent6"/>
                </a:solidFill>
                <a:latin typeface="Arial Black" panose="020B0A04020102020204" pitchFamily="34" charset="0"/>
              </a:rPr>
              <a:t>)</a:t>
            </a:r>
            <a:endParaRPr lang="id-ID" sz="2600" dirty="0">
              <a:solidFill>
                <a:schemeClr val="accent6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48720" y="156321"/>
            <a:ext cx="835346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30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Perubahan Karakteristik </a:t>
            </a:r>
            <a:r>
              <a:rPr lang="id-ID" sz="3000" dirty="0">
                <a:solidFill>
                  <a:srgbClr val="00B050"/>
                </a:solidFill>
                <a:latin typeface="Arial Black" panose="020B0A04020102020204" pitchFamily="34" charset="0"/>
              </a:rPr>
              <a:t>Peserta </a:t>
            </a:r>
            <a:r>
              <a:rPr lang="id-ID" sz="30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Didik Abad </a:t>
            </a:r>
            <a:r>
              <a:rPr lang="id-ID" sz="3000" dirty="0">
                <a:solidFill>
                  <a:srgbClr val="00B050"/>
                </a:solidFill>
                <a:latin typeface="Arial Black" panose="020B0A04020102020204" pitchFamily="34" charset="0"/>
              </a:rPr>
              <a:t>XXI</a:t>
            </a:r>
            <a:r>
              <a:rPr lang="id-ID" sz="2800" dirty="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759945" y="1349794"/>
            <a:ext cx="5670720" cy="523220"/>
          </a:xfrm>
          <a:prstGeom prst="rect">
            <a:avLst/>
          </a:prstGeom>
          <a:solidFill>
            <a:srgbClr val="00B050"/>
          </a:solidFill>
        </p:spPr>
        <p:txBody>
          <a:bodyPr wrap="none">
            <a:spAutoFit/>
          </a:bodyPr>
          <a:lstStyle/>
          <a:p>
            <a:r>
              <a:rPr lang="id-ID" sz="28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Generasi </a:t>
            </a:r>
            <a:r>
              <a:rPr lang="id-ID" sz="2800" dirty="0">
                <a:solidFill>
                  <a:srgbClr val="FFC000"/>
                </a:solidFill>
                <a:latin typeface="Arial Black" panose="020B0A04020102020204" pitchFamily="34" charset="0"/>
              </a:rPr>
              <a:t>yang digital </a:t>
            </a:r>
            <a:r>
              <a:rPr lang="id-ID" sz="28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native</a:t>
            </a:r>
            <a:endParaRPr lang="id-ID" sz="28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720151" y="2222098"/>
            <a:ext cx="3471849" cy="523220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id-ID" sz="2800" dirty="0" smtClean="0">
                <a:solidFill>
                  <a:schemeClr val="accent6"/>
                </a:solidFill>
                <a:latin typeface="Arial Black" panose="020B0A04020102020204" pitchFamily="34" charset="0"/>
              </a:rPr>
              <a:t>blended </a:t>
            </a:r>
            <a:r>
              <a:rPr lang="id-ID" sz="2800" dirty="0">
                <a:solidFill>
                  <a:schemeClr val="accent6"/>
                </a:solidFill>
                <a:latin typeface="Arial Black" panose="020B0A04020102020204" pitchFamily="34" charset="0"/>
              </a:rPr>
              <a:t>learning </a:t>
            </a:r>
          </a:p>
        </p:txBody>
      </p:sp>
      <p:sp>
        <p:nvSpPr>
          <p:cNvPr id="7" name="Down Arrow 6"/>
          <p:cNvSpPr/>
          <p:nvPr/>
        </p:nvSpPr>
        <p:spPr>
          <a:xfrm>
            <a:off x="6823023" y="820940"/>
            <a:ext cx="698154" cy="350391"/>
          </a:xfrm>
          <a:prstGeom prst="downArrow">
            <a:avLst/>
          </a:prstGeom>
          <a:solidFill>
            <a:schemeClr val="accent4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2830476" y="2293841"/>
            <a:ext cx="5534526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id-ID" sz="2800" dirty="0">
                <a:solidFill>
                  <a:schemeClr val="accent6"/>
                </a:solidFill>
                <a:latin typeface="Arial Black" panose="020B0A04020102020204" pitchFamily="34" charset="0"/>
              </a:rPr>
              <a:t>pembelajaran konvensional </a:t>
            </a:r>
          </a:p>
        </p:txBody>
      </p:sp>
      <p:sp>
        <p:nvSpPr>
          <p:cNvPr id="9" name="Right Arrow 8"/>
          <p:cNvSpPr/>
          <p:nvPr/>
        </p:nvSpPr>
        <p:spPr>
          <a:xfrm>
            <a:off x="8337795" y="2222098"/>
            <a:ext cx="361998" cy="555922"/>
          </a:xfrm>
          <a:prstGeom prst="rightArrow">
            <a:avLst/>
          </a:prstGeom>
          <a:solidFill>
            <a:schemeClr val="accent4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Down Arrow 9"/>
          <p:cNvSpPr/>
          <p:nvPr/>
        </p:nvSpPr>
        <p:spPr>
          <a:xfrm>
            <a:off x="9358624" y="2778573"/>
            <a:ext cx="698154" cy="339579"/>
          </a:xfrm>
          <a:prstGeom prst="downArrow">
            <a:avLst/>
          </a:prstGeom>
          <a:solidFill>
            <a:srgbClr val="00B05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Down Arrow 10"/>
          <p:cNvSpPr/>
          <p:nvPr/>
        </p:nvSpPr>
        <p:spPr>
          <a:xfrm>
            <a:off x="3715615" y="1899717"/>
            <a:ext cx="698154" cy="343249"/>
          </a:xfrm>
          <a:prstGeom prst="downArrow">
            <a:avLst/>
          </a:prstGeom>
          <a:solidFill>
            <a:srgbClr val="92D05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Rectangle 13"/>
          <p:cNvSpPr/>
          <p:nvPr/>
        </p:nvSpPr>
        <p:spPr>
          <a:xfrm>
            <a:off x="759350" y="4013080"/>
            <a:ext cx="10673300" cy="52322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id-ID" sz="280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Tuntutan </a:t>
            </a:r>
            <a:r>
              <a:rPr lang="id-ID" sz="2800" dirty="0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perubahan </a:t>
            </a:r>
            <a:r>
              <a:rPr lang="id-ID" sz="280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dunia kerja </a:t>
            </a:r>
            <a:r>
              <a:rPr lang="id-ID" sz="2800" dirty="0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abad </a:t>
            </a:r>
            <a:r>
              <a:rPr lang="id-ID" sz="280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21 </a:t>
            </a:r>
            <a:r>
              <a:rPr lang="id-ID" sz="2800" dirty="0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&amp; </a:t>
            </a:r>
            <a:r>
              <a:rPr lang="id-ID" sz="280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era global</a:t>
            </a:r>
            <a:endParaRPr lang="id-ID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45419" y="4847639"/>
            <a:ext cx="10501161" cy="95410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id-ID" sz="2800" dirty="0">
                <a:solidFill>
                  <a:srgbClr val="00B05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ekonomi berbasis pengetahuan </a:t>
            </a:r>
            <a:r>
              <a:rPr lang="id-ID" sz="2800" dirty="0" smtClean="0">
                <a:solidFill>
                  <a:srgbClr val="00B05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&amp; </a:t>
            </a:r>
            <a:r>
              <a:rPr lang="id-ID" sz="2800" dirty="0">
                <a:solidFill>
                  <a:srgbClr val="00B05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ide kreatif </a:t>
            </a:r>
            <a:r>
              <a:rPr lang="id-ID" sz="2800" dirty="0" smtClean="0">
                <a:solidFill>
                  <a:srgbClr val="00B05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inovatif dengan </a:t>
            </a:r>
            <a:r>
              <a:rPr lang="id-ID" sz="2800" dirty="0">
                <a:solidFill>
                  <a:srgbClr val="00B05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pemanfaatan TIK </a:t>
            </a:r>
            <a:endParaRPr lang="id-ID" sz="2800" dirty="0"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78622" y="6024813"/>
            <a:ext cx="8018010" cy="58477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id-ID" sz="3200" dirty="0">
                <a:solidFill>
                  <a:srgbClr val="CC99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kemampuan </a:t>
            </a:r>
            <a:r>
              <a:rPr lang="id-ID" sz="3200" dirty="0" smtClean="0">
                <a:solidFill>
                  <a:srgbClr val="CC99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&amp; </a:t>
            </a:r>
            <a:r>
              <a:rPr lang="id-ID" sz="3200" dirty="0">
                <a:solidFill>
                  <a:srgbClr val="CC99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jiwa </a:t>
            </a:r>
            <a:r>
              <a:rPr lang="id-ID" sz="3200" dirty="0" smtClean="0">
                <a:solidFill>
                  <a:srgbClr val="CC99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kewirausahaan</a:t>
            </a:r>
            <a:endParaRPr lang="id-ID" sz="3200" dirty="0">
              <a:solidFill>
                <a:srgbClr val="CC9900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6096000" y="3671287"/>
            <a:ext cx="698154" cy="339579"/>
          </a:xfrm>
          <a:prstGeom prst="downArrow">
            <a:avLst/>
          </a:prstGeom>
          <a:solidFill>
            <a:srgbClr val="00B05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Down Arrow 17"/>
          <p:cNvSpPr/>
          <p:nvPr/>
        </p:nvSpPr>
        <p:spPr>
          <a:xfrm>
            <a:off x="6096000" y="4605181"/>
            <a:ext cx="698154" cy="339579"/>
          </a:xfrm>
          <a:prstGeom prst="downArrow">
            <a:avLst/>
          </a:prstGeom>
          <a:solidFill>
            <a:srgbClr val="00B05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9" name="Down Arrow 18"/>
          <p:cNvSpPr/>
          <p:nvPr/>
        </p:nvSpPr>
        <p:spPr>
          <a:xfrm>
            <a:off x="8772177" y="5730618"/>
            <a:ext cx="698154" cy="339579"/>
          </a:xfrm>
          <a:prstGeom prst="downArrow">
            <a:avLst/>
          </a:prstGeom>
          <a:solidFill>
            <a:srgbClr val="00B05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08" y="0"/>
            <a:ext cx="2918937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75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032"/>
            <a:ext cx="12191999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854" y="0"/>
            <a:ext cx="2989146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4425" y="252026"/>
            <a:ext cx="8701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KEWIRAUSAHAAN BIDANG TATA RIAS</a:t>
            </a:r>
            <a:r>
              <a:rPr lang="id-ID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endParaRPr lang="id-ID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6346" y="1042982"/>
            <a:ext cx="8457398" cy="20005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id-ID" sz="280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wirausaha </a:t>
            </a:r>
            <a:r>
              <a:rPr lang="id-ID" sz="240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= </a:t>
            </a:r>
            <a:r>
              <a:rPr lang="id-ID" sz="280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Berhasil</a:t>
            </a:r>
            <a:r>
              <a:rPr lang="id-ID" sz="240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</a:p>
          <a:p>
            <a:pPr marL="342900" indent="-342900">
              <a:buFontTx/>
              <a:buChar char="-"/>
            </a:pPr>
            <a:r>
              <a:rPr lang="id-ID" sz="2400" dirty="0" smtClean="0">
                <a:solidFill>
                  <a:srgbClr val="990033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berpikir – ide kreatif = melakukan </a:t>
            </a:r>
            <a:r>
              <a:rPr lang="id-ID" sz="2400" dirty="0">
                <a:solidFill>
                  <a:srgbClr val="990033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dengan cara </a:t>
            </a:r>
            <a:r>
              <a:rPr lang="id-ID" sz="2400" dirty="0" smtClean="0">
                <a:solidFill>
                  <a:srgbClr val="990033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yang baru</a:t>
            </a:r>
            <a:r>
              <a:rPr lang="id-ID" sz="2400" dirty="0">
                <a:solidFill>
                  <a:srgbClr val="990033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. </a:t>
            </a:r>
            <a:endParaRPr lang="id-ID" sz="2400" dirty="0" smtClean="0">
              <a:solidFill>
                <a:srgbClr val="990033"/>
              </a:solidFill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id-ID" sz="2400" dirty="0" smtClean="0">
                <a:solidFill>
                  <a:srgbClr val="CC0099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Ide </a:t>
            </a:r>
            <a:r>
              <a:rPr lang="id-ID" sz="2400" dirty="0">
                <a:solidFill>
                  <a:srgbClr val="CC0099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kreatif </a:t>
            </a:r>
            <a:r>
              <a:rPr lang="id-ID" sz="2400" dirty="0" smtClean="0">
                <a:solidFill>
                  <a:srgbClr val="CC0099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= sesuatu </a:t>
            </a:r>
            <a:r>
              <a:rPr lang="id-ID" sz="2400" dirty="0">
                <a:solidFill>
                  <a:srgbClr val="CC0099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yang lama </a:t>
            </a:r>
            <a:r>
              <a:rPr lang="id-ID" sz="2400" dirty="0" smtClean="0">
                <a:solidFill>
                  <a:srgbClr val="CC0099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= </a:t>
            </a:r>
            <a:r>
              <a:rPr lang="id-ID" sz="2400" dirty="0">
                <a:solidFill>
                  <a:srgbClr val="CC0099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sesuatu yang baru atau berbeda </a:t>
            </a:r>
            <a:endParaRPr lang="id-ID" sz="2400" dirty="0">
              <a:solidFill>
                <a:srgbClr val="CC0099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-1" y="3276579"/>
            <a:ext cx="9519386" cy="86627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PERENCANAAN &amp; PERHITUNGAN</a:t>
            </a:r>
            <a:endParaRPr lang="id-ID" sz="28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4254367" y="2748527"/>
            <a:ext cx="1010653" cy="668441"/>
          </a:xfrm>
          <a:prstGeom prst="down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TextBox 8"/>
          <p:cNvSpPr txBox="1"/>
          <p:nvPr/>
        </p:nvSpPr>
        <p:spPr>
          <a:xfrm>
            <a:off x="3205213" y="4147607"/>
            <a:ext cx="3407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>
                <a:solidFill>
                  <a:srgbClr val="990033"/>
                </a:solidFill>
                <a:latin typeface="Arial Black" panose="020B0A04020102020204" pitchFamily="34" charset="0"/>
              </a:rPr>
              <a:t>PROFESIONAL</a:t>
            </a:r>
            <a:endParaRPr lang="id-ID" sz="2800" dirty="0">
              <a:solidFill>
                <a:srgbClr val="990033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6346" y="4712514"/>
            <a:ext cx="8457398" cy="19389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id-ID" sz="20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usaha untuk menciptakan nilai melalui pengenalan kesempatan bisnis, manajemen pengambilan resiko yang </a:t>
            </a:r>
            <a:r>
              <a:rPr lang="id-ID" sz="2000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tepat, keterampilan </a:t>
            </a:r>
            <a:r>
              <a:rPr lang="id-ID" sz="20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berkomunikasi &amp; manajemen untuk memobilisasi manusia, uang, </a:t>
            </a:r>
            <a:r>
              <a:rPr lang="id-ID" sz="2000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bahan </a:t>
            </a:r>
            <a:r>
              <a:rPr lang="id-ID" sz="20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baku atau sumber daya lain yang diperlukan untuk menghasilkan proyek agar </a:t>
            </a:r>
            <a:r>
              <a:rPr lang="id-ID" sz="2000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terlaksana </a:t>
            </a:r>
            <a:r>
              <a:rPr lang="id-ID" sz="20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 baik.</a:t>
            </a:r>
            <a:endParaRPr lang="id-ID" sz="2000" dirty="0">
              <a:solidFill>
                <a:srgbClr val="FF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57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60833" y="1617894"/>
            <a:ext cx="9015664" cy="489364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id-ID" sz="2400" i="1" dirty="0" smtClean="0">
                <a:solidFill>
                  <a:srgbClr val="00B0F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Fundamentals skills </a:t>
            </a:r>
            <a:r>
              <a:rPr lang="id-ID" sz="2400" dirty="0" smtClean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terdiri : </a:t>
            </a:r>
            <a:r>
              <a:rPr lang="id-ID" sz="240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keterampilan berkomunikasi, keterampilan mengelola informasi, keterampilan matematik &amp; keterampilan menyelesaikan masalah;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id-ID" sz="2400" i="1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Personal management </a:t>
            </a:r>
            <a:r>
              <a:rPr lang="id-ID" sz="2400" i="1" dirty="0" smtClean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skills </a:t>
            </a:r>
            <a:r>
              <a:rPr lang="id-ID" sz="2400" dirty="0" smtClean="0">
                <a:solidFill>
                  <a:srgbClr val="00B0F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d-ID" sz="2400" dirty="0">
                <a:solidFill>
                  <a:srgbClr val="00B0F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keterampilan bersikap &amp; perilaku positif, keterampilan </a:t>
            </a:r>
            <a:r>
              <a:rPr lang="id-ID" sz="2400" dirty="0" smtClean="0">
                <a:solidFill>
                  <a:srgbClr val="00B0F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bertanggungjawab, keterampilan dalam </a:t>
            </a:r>
            <a:r>
              <a:rPr lang="id-ID" sz="2400" dirty="0">
                <a:solidFill>
                  <a:srgbClr val="00B0F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beradabtasi , keterampilan belajar berkelanjutan,  </a:t>
            </a:r>
            <a:r>
              <a:rPr lang="id-ID" sz="2400" dirty="0" smtClean="0">
                <a:solidFill>
                  <a:srgbClr val="00B0F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</a:t>
            </a:r>
            <a:r>
              <a:rPr lang="id-ID" sz="2400" dirty="0">
                <a:solidFill>
                  <a:srgbClr val="00B0F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keterampilan bekerja secara aman</a:t>
            </a:r>
          </a:p>
          <a:p>
            <a:pPr marL="342900" lvl="0" indent="-342900">
              <a:spcAft>
                <a:spcPts val="800"/>
              </a:spcAft>
              <a:buFont typeface="+mj-lt"/>
              <a:buAutoNum type="arabicPeriod"/>
            </a:pPr>
            <a:r>
              <a:rPr lang="id-ID" sz="2400" i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Teamwork </a:t>
            </a:r>
            <a:r>
              <a:rPr lang="id-ID" sz="2400" i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skills</a:t>
            </a:r>
            <a:r>
              <a:rPr lang="id-ID" sz="2400" i="1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40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d-ID" sz="240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Keterampilan dalam bekerja dengan orang lain dalam suatu tim </a:t>
            </a:r>
            <a:r>
              <a:rPr lang="id-ID" sz="240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 </a:t>
            </a:r>
            <a:r>
              <a:rPr lang="id-ID" sz="240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keterampilan </a:t>
            </a:r>
            <a:r>
              <a:rPr lang="id-ID" sz="240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berpartisipasi </a:t>
            </a:r>
            <a:r>
              <a:rPr lang="id-ID" sz="240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 suatu projek atau tugas.</a:t>
            </a:r>
            <a:endParaRPr lang="id-ID" sz="2400" dirty="0">
              <a:solidFill>
                <a:schemeClr val="accent5">
                  <a:lumMod val="75000"/>
                </a:schemeClr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27234" y="331894"/>
            <a:ext cx="10337532" cy="954107"/>
          </a:xfrm>
          <a:prstGeom prst="rect">
            <a:avLst/>
          </a:prstGeom>
          <a:solidFill>
            <a:srgbClr val="00FFFF"/>
          </a:solidFill>
        </p:spPr>
        <p:txBody>
          <a:bodyPr wrap="square">
            <a:spAutoFit/>
          </a:bodyPr>
          <a:lstStyle/>
          <a:p>
            <a:r>
              <a:rPr lang="id-ID" sz="280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KEMAMPUAN KERJA ERA GLOBAL = </a:t>
            </a:r>
          </a:p>
          <a:p>
            <a:r>
              <a:rPr lang="id-ID" sz="280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80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3 ELEMEN KETERAMPILAN UTAMA:</a:t>
            </a:r>
            <a:endParaRPr lang="id-ID" sz="2800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764"/>
            <a:ext cx="2945331" cy="5269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77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1425</TotalTime>
  <Words>972</Words>
  <Application>Microsoft Office PowerPoint</Application>
  <PresentationFormat>Widescreen</PresentationFormat>
  <Paragraphs>98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Roboto</vt:lpstr>
      <vt:lpstr>Segoe UI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trisnani</dc:creator>
  <cp:lastModifiedBy>trisnani</cp:lastModifiedBy>
  <cp:revision>75</cp:revision>
  <dcterms:created xsi:type="dcterms:W3CDTF">2020-09-30T01:18:11Z</dcterms:created>
  <dcterms:modified xsi:type="dcterms:W3CDTF">2020-10-21T17:33:55Z</dcterms:modified>
</cp:coreProperties>
</file>